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ex Brush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Georgia Pro" panose="02040502050405020303" pitchFamily="18" charset="0"/>
      <p:regular r:id="rId24"/>
      <p:bold r:id="rId25"/>
      <p:italic r:id="rId26"/>
      <p:boldItalic r:id="rId27"/>
    </p:embeddedFont>
    <p:embeddedFont>
      <p:font typeface="Glacial Indifference" panose="020B0604020202020204" charset="0"/>
      <p:regular r:id="rId28"/>
    </p:embeddedFont>
    <p:embeddedFont>
      <p:font typeface="Glacial Indifference Bold" panose="020B0604020202020204" charset="0"/>
      <p:regular r:id="rId29"/>
    </p:embeddedFont>
    <p:embeddedFont>
      <p:font typeface="Montserrat Classic" panose="020B0604020202020204" charset="0"/>
      <p:regular r:id="rId30"/>
    </p:embeddedFont>
    <p:embeddedFont>
      <p:font typeface="Moontim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27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svg"/><Relationship Id="rId7" Type="http://schemas.openxmlformats.org/officeDocument/2006/relationships/image" Target="../media/image2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svg"/><Relationship Id="rId7" Type="http://schemas.openxmlformats.org/officeDocument/2006/relationships/image" Target="../media/image2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3985231" y="3516561"/>
            <a:ext cx="10317538" cy="382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Georgia Pro"/>
              </a:rPr>
              <a:t> R -Project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9127" y="7246689"/>
            <a:ext cx="11409041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664" dirty="0">
                <a:solidFill>
                  <a:srgbClr val="22423D"/>
                </a:solidFill>
                <a:latin typeface="Glacial Indifference"/>
              </a:rPr>
              <a:t>- Dataset: Sleep health and lifestyle-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45619">
            <a:off x="15353959" y="-361321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90" y="0"/>
                </a:lnTo>
                <a:lnTo>
                  <a:pt x="4216290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14783297">
            <a:off x="-1756938" y="7255194"/>
            <a:ext cx="5795493" cy="4114800"/>
          </a:xfrm>
          <a:custGeom>
            <a:avLst/>
            <a:gdLst/>
            <a:ahLst/>
            <a:cxnLst/>
            <a:rect l="l" t="t" r="r" b="b"/>
            <a:pathLst>
              <a:path w="5795493" h="4114800">
                <a:moveTo>
                  <a:pt x="0" y="0"/>
                </a:moveTo>
                <a:lnTo>
                  <a:pt x="5795492" y="0"/>
                </a:lnTo>
                <a:lnTo>
                  <a:pt x="579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28353" y="171086"/>
            <a:ext cx="11827299" cy="566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9"/>
              </a:lnSpc>
            </a:pPr>
            <a:r>
              <a:rPr lang="en-US" sz="3799" spc="630" dirty="0">
                <a:solidFill>
                  <a:srgbClr val="22423D"/>
                </a:solidFill>
                <a:latin typeface="Glacial Indifference Bold"/>
              </a:rPr>
              <a:t>Visualize of a dataset</a:t>
            </a:r>
          </a:p>
          <a:p>
            <a:pPr>
              <a:lnSpc>
                <a:spcPts val="4249"/>
              </a:lnSpc>
            </a:pPr>
            <a:endParaRPr lang="en-US" sz="3799" spc="630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249"/>
              </a:lnSpc>
            </a:pPr>
            <a:r>
              <a:rPr lang="en-US" sz="3399" spc="564" dirty="0">
                <a:solidFill>
                  <a:srgbClr val="22423D"/>
                </a:solidFill>
                <a:latin typeface="Glacial Indifference Bold"/>
              </a:rPr>
              <a:t>ggplot(data, aes(x=Stress.Level)) +</a:t>
            </a:r>
          </a:p>
          <a:p>
            <a:pPr>
              <a:lnSpc>
                <a:spcPts val="4249"/>
              </a:lnSpc>
            </a:pPr>
            <a:r>
              <a:rPr lang="en-US" sz="3399" spc="564" dirty="0">
                <a:solidFill>
                  <a:srgbClr val="22423D"/>
                </a:solidFill>
                <a:latin typeface="Glacial Indifference Bold"/>
              </a:rPr>
              <a:t>  geom_histogram(fill="pink", color="blue",bins=6) +</a:t>
            </a:r>
          </a:p>
          <a:p>
            <a:pPr>
              <a:lnSpc>
                <a:spcPts val="4249"/>
              </a:lnSpc>
            </a:pPr>
            <a:r>
              <a:rPr lang="en-US" sz="3399" spc="564" dirty="0">
                <a:solidFill>
                  <a:srgbClr val="22423D"/>
                </a:solidFill>
                <a:latin typeface="Glacial Indifference Bold"/>
              </a:rPr>
              <a:t>  ggtitle("Histogram of Stress.Level")</a:t>
            </a:r>
          </a:p>
          <a:p>
            <a:pPr>
              <a:lnSpc>
                <a:spcPts val="47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7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7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7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372600" y="1485900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1"/>
                </a:lnTo>
                <a:lnTo>
                  <a:pt x="0" y="45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11570046" y="1337011"/>
            <a:ext cx="6223743" cy="58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7"/>
              </a:lnSpc>
              <a:spcBef>
                <a:spcPct val="0"/>
              </a:spcBef>
            </a:pPr>
            <a:r>
              <a:rPr lang="en-US" sz="3398" dirty="0">
                <a:solidFill>
                  <a:srgbClr val="000000"/>
                </a:solidFill>
                <a:latin typeface="Canva Sans"/>
              </a:rPr>
              <a:t>here x is taken as stress level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F65A3-E08B-D6C2-81BC-9906B5AB8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618" y="3482589"/>
            <a:ext cx="13874731" cy="67550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735" y="7225720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716446" y="-146923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9997" y="1594"/>
            <a:ext cx="5953538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US" sz="3999" spc="663" dirty="0">
                <a:solidFill>
                  <a:srgbClr val="22423D"/>
                </a:solidFill>
                <a:latin typeface="Glacial Indifference Bold"/>
              </a:rPr>
              <a:t>BAR GRAPH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88170"/>
            <a:ext cx="15298489" cy="312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data %&gt;%</a:t>
            </a:r>
          </a:p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  ggplot( aes(x=Occupation, y=Stress.Level)) +</a:t>
            </a:r>
          </a:p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  geom_bar(stat="identity", fill="blue", alpha=.8, width=.7) +</a:t>
            </a:r>
          </a:p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  coord_flip() +</a:t>
            </a:r>
          </a:p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  xlab("") +</a:t>
            </a:r>
          </a:p>
          <a:p>
            <a:pPr algn="just">
              <a:lnSpc>
                <a:spcPts val="4124"/>
              </a:lnSpc>
              <a:spcBef>
                <a:spcPct val="0"/>
              </a:spcBef>
            </a:pPr>
            <a:r>
              <a:rPr lang="en-US" sz="3200" spc="547" dirty="0">
                <a:solidFill>
                  <a:srgbClr val="22423D"/>
                </a:solidFill>
                <a:latin typeface="Glacial Indifference Bold"/>
              </a:rPr>
              <a:t>  theme_bw()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5432" y="9144447"/>
            <a:ext cx="17028787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Here in this graph we can find that stress level is more in doctor and Nurse and least in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72D0E-DC03-5728-A66A-BF4F502C5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717232"/>
            <a:ext cx="15629856" cy="52811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124197" y="-369076"/>
            <a:ext cx="4198776" cy="2693177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020800" y="796290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7721" y="-163825"/>
            <a:ext cx="3743257" cy="78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5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MAPING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4809" y="648193"/>
            <a:ext cx="15437793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199" spc="531" dirty="0">
                <a:solidFill>
                  <a:srgbClr val="000000"/>
                </a:solidFill>
                <a:latin typeface="Glacial Indifference Bold"/>
              </a:rPr>
              <a:t>ggplot(data = data, mapping = aes(x =Age, y = Stress.Level)) +</a:t>
            </a:r>
          </a:p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199" spc="531" dirty="0">
                <a:solidFill>
                  <a:srgbClr val="000000"/>
                </a:solidFill>
                <a:latin typeface="Glacial Indifference Bold"/>
              </a:rPr>
              <a:t>  geom_point() +</a:t>
            </a:r>
          </a:p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199" spc="531" dirty="0">
                <a:solidFill>
                  <a:srgbClr val="000000"/>
                </a:solidFill>
                <a:latin typeface="Glacial Indifference Bold"/>
              </a:rPr>
              <a:t>  geom_smooth(aes(color = Occupation)) +</a:t>
            </a:r>
          </a:p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199" spc="531" dirty="0">
                <a:solidFill>
                  <a:srgbClr val="000000"/>
                </a:solidFill>
                <a:latin typeface="Glacial Indifference Bold"/>
              </a:rPr>
              <a:t>  facet_wrap( ~ Occupation)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471" y="7962900"/>
            <a:ext cx="14654969" cy="255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Doctors and nurses -from early 20s to late 50s there are stress level are high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 Teacher-late 20s to mid 40s there are stress high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lawyer-have a stagnant stress level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 Bold"/>
              </a:rPr>
              <a:t>software engineer and manager- have less stress level </a:t>
            </a: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CB6EE-DA38-5F6D-626A-CC0E244C4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" y="2714624"/>
            <a:ext cx="17355879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62422" y="-205740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2542854" y="7780351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0" y="0"/>
            <a:ext cx="16435536" cy="356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plot(data, aes(x=Sleep.Duration, group=Occupation,, fill=Occupation,)) +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geom_density(adjust=1.5) +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theme_ipsum() +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facet_wrap(~Occupation,) +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theme(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  legend.position="none",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  panel.spacing = unit(0.1, "lines"),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799" spc="464" dirty="0">
                <a:solidFill>
                  <a:srgbClr val="000000"/>
                </a:solidFill>
                <a:latin typeface="Glacial Indifference Bold"/>
              </a:rPr>
              <a:t>  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35859" y="8825561"/>
            <a:ext cx="15025560" cy="1012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Canva Sans Bold"/>
              </a:rPr>
              <a:t>Here doctors and nurses have least sleep duration sales and accountant have good amount sleep duration</a:t>
            </a:r>
            <a:endParaRPr lang="en-US" sz="2900" dirty="0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CE696-37A5-E850-30E4-ADB2D049A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06470"/>
            <a:ext cx="1783080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822960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704453" y="-1028700"/>
            <a:ext cx="5795493" cy="4114800"/>
          </a:xfrm>
          <a:custGeom>
            <a:avLst/>
            <a:gdLst/>
            <a:ahLst/>
            <a:cxnLst/>
            <a:rect l="l" t="t" r="r" b="b"/>
            <a:pathLst>
              <a:path w="5795493" h="4114800">
                <a:moveTo>
                  <a:pt x="0" y="0"/>
                </a:moveTo>
                <a:lnTo>
                  <a:pt x="5795492" y="0"/>
                </a:lnTo>
                <a:lnTo>
                  <a:pt x="579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271785" y="164354"/>
            <a:ext cx="17259300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4"/>
              </a:lnSpc>
              <a:spcBef>
                <a:spcPct val="0"/>
              </a:spcBef>
            </a:pPr>
            <a:r>
              <a:rPr lang="en-US" sz="3499" spc="580" dirty="0">
                <a:solidFill>
                  <a:srgbClr val="000000"/>
                </a:solidFill>
                <a:latin typeface="Glacial Indifference Bold"/>
              </a:rPr>
              <a:t>ggplot(data, aes(x=Occupation, y=Sleep.Disorder)) + geom_point()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EBE0-4C32-363E-8A14-868A8E8D0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90700"/>
            <a:ext cx="149352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1258427" y="7431951"/>
            <a:ext cx="5795493" cy="4114800"/>
          </a:xfrm>
          <a:custGeom>
            <a:avLst/>
            <a:gdLst/>
            <a:ahLst/>
            <a:cxnLst/>
            <a:rect l="l" t="t" r="r" b="b"/>
            <a:pathLst>
              <a:path w="5795493" h="4114800">
                <a:moveTo>
                  <a:pt x="0" y="0"/>
                </a:moveTo>
                <a:lnTo>
                  <a:pt x="5795493" y="0"/>
                </a:lnTo>
                <a:lnTo>
                  <a:pt x="57954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4302769" y="-1028700"/>
            <a:ext cx="5795493" cy="4114800"/>
          </a:xfrm>
          <a:custGeom>
            <a:avLst/>
            <a:gdLst/>
            <a:ahLst/>
            <a:cxnLst/>
            <a:rect l="l" t="t" r="r" b="b"/>
            <a:pathLst>
              <a:path w="5795493" h="4114800">
                <a:moveTo>
                  <a:pt x="0" y="0"/>
                </a:moveTo>
                <a:lnTo>
                  <a:pt x="5795493" y="0"/>
                </a:lnTo>
                <a:lnTo>
                  <a:pt x="57954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60562" y="-1380192"/>
            <a:ext cx="6079558" cy="6779145"/>
          </a:xfrm>
          <a:custGeom>
            <a:avLst/>
            <a:gdLst/>
            <a:ahLst/>
            <a:cxnLst/>
            <a:rect l="l" t="t" r="r" b="b"/>
            <a:pathLst>
              <a:path w="6079558" h="6779145">
                <a:moveTo>
                  <a:pt x="0" y="0"/>
                </a:moveTo>
                <a:lnTo>
                  <a:pt x="6079558" y="0"/>
                </a:lnTo>
                <a:lnTo>
                  <a:pt x="6079558" y="6779145"/>
                </a:lnTo>
                <a:lnTo>
                  <a:pt x="0" y="6779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83" b="-1768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260105" y="6523176"/>
            <a:ext cx="4104304" cy="4227279"/>
          </a:xfrm>
          <a:custGeom>
            <a:avLst/>
            <a:gdLst/>
            <a:ahLst/>
            <a:cxnLst/>
            <a:rect l="l" t="t" r="r" b="b"/>
            <a:pathLst>
              <a:path w="4104304" h="4227279">
                <a:moveTo>
                  <a:pt x="0" y="0"/>
                </a:moveTo>
                <a:lnTo>
                  <a:pt x="4104304" y="0"/>
                </a:lnTo>
                <a:lnTo>
                  <a:pt x="4104304" y="4227279"/>
                </a:lnTo>
                <a:lnTo>
                  <a:pt x="0" y="422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-133919" y="6783109"/>
            <a:ext cx="3851933" cy="3967346"/>
          </a:xfrm>
          <a:custGeom>
            <a:avLst/>
            <a:gdLst/>
            <a:ahLst/>
            <a:cxnLst/>
            <a:rect l="l" t="t" r="r" b="b"/>
            <a:pathLst>
              <a:path w="3851933" h="3967346">
                <a:moveTo>
                  <a:pt x="0" y="0"/>
                </a:moveTo>
                <a:lnTo>
                  <a:pt x="3851932" y="0"/>
                </a:lnTo>
                <a:lnTo>
                  <a:pt x="3851932" y="3967346"/>
                </a:lnTo>
                <a:lnTo>
                  <a:pt x="0" y="39673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3851874" y="6375722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409406" y="2244719"/>
            <a:ext cx="5819421" cy="17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35"/>
              </a:lnSpc>
            </a:pPr>
            <a:r>
              <a:rPr lang="en-US" sz="14803" dirty="0">
                <a:solidFill>
                  <a:srgbClr val="22423D"/>
                </a:solidFill>
                <a:latin typeface="Alex Brush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4772" y="2979750"/>
            <a:ext cx="8752010" cy="402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2269" lvl="1" indent="-691135" algn="just">
              <a:lnSpc>
                <a:spcPts val="10819"/>
              </a:lnSpc>
              <a:buFont typeface="Arial"/>
              <a:buChar char="•"/>
            </a:pPr>
            <a:r>
              <a:rPr lang="en-US" sz="6402" spc="1062" dirty="0">
                <a:solidFill>
                  <a:srgbClr val="22423D"/>
                </a:solidFill>
                <a:latin typeface="Glacial Indifference"/>
              </a:rPr>
              <a:t>Introduction</a:t>
            </a:r>
          </a:p>
          <a:p>
            <a:pPr marL="1382269" lvl="1" indent="-691135" algn="just">
              <a:lnSpc>
                <a:spcPts val="10819"/>
              </a:lnSpc>
              <a:buFont typeface="Arial"/>
              <a:buChar char="•"/>
            </a:pPr>
            <a:r>
              <a:rPr lang="en-US" sz="6402" spc="1062" dirty="0">
                <a:solidFill>
                  <a:srgbClr val="22423D"/>
                </a:solidFill>
                <a:latin typeface="Glacial Indifference"/>
              </a:rPr>
              <a:t>Coding with R</a:t>
            </a:r>
          </a:p>
          <a:p>
            <a:pPr marL="1382269" lvl="1" indent="-691135" algn="just">
              <a:lnSpc>
                <a:spcPts val="10819"/>
              </a:lnSpc>
              <a:buFont typeface="Arial"/>
              <a:buChar char="•"/>
            </a:pPr>
            <a:r>
              <a:rPr lang="en-US" sz="6402" spc="1062" dirty="0">
                <a:solidFill>
                  <a:srgbClr val="22423D"/>
                </a:solidFill>
                <a:latin typeface="Glacial Indifference"/>
              </a:rPr>
              <a:t>Result </a:t>
            </a:r>
          </a:p>
        </p:txBody>
      </p:sp>
      <p:sp>
        <p:nvSpPr>
          <p:cNvPr id="8" name="Freeform 8"/>
          <p:cNvSpPr/>
          <p:nvPr/>
        </p:nvSpPr>
        <p:spPr>
          <a:xfrm>
            <a:off x="-1997345" y="-348320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4481" y="1222008"/>
            <a:ext cx="9981519" cy="963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722" lvl="1" indent="-291361">
              <a:lnSpc>
                <a:spcPts val="3886"/>
              </a:lnSpc>
              <a:buFont typeface="Arial"/>
              <a:buChar char="•"/>
            </a:pPr>
            <a:r>
              <a:rPr lang="en-US" sz="2699" spc="680" dirty="0">
                <a:solidFill>
                  <a:srgbClr val="22423D"/>
                </a:solidFill>
                <a:latin typeface="Glacial Indifference Bold"/>
              </a:rPr>
              <a:t>This project includes the analysis of sleep health and lifestyle dataset which is taken from Kaggle. </a:t>
            </a:r>
          </a:p>
          <a:p>
            <a:pPr>
              <a:lnSpc>
                <a:spcPts val="3886"/>
              </a:lnSpc>
            </a:pPr>
            <a:r>
              <a:rPr lang="en-US" sz="2699" spc="680" dirty="0">
                <a:solidFill>
                  <a:srgbClr val="22423D"/>
                </a:solidFill>
                <a:latin typeface="Glacial Indifference Bold"/>
              </a:rPr>
              <a:t> </a:t>
            </a:r>
          </a:p>
          <a:p>
            <a:pPr marL="582722" lvl="1" indent="-291361">
              <a:lnSpc>
                <a:spcPts val="3886"/>
              </a:lnSpc>
              <a:buFont typeface="Arial"/>
              <a:buChar char="•"/>
            </a:pPr>
            <a:r>
              <a:rPr lang="en-US" sz="2699" spc="680" dirty="0">
                <a:solidFill>
                  <a:srgbClr val="22423D"/>
                </a:solidFill>
                <a:latin typeface="Glacial Indifference Bold"/>
              </a:rPr>
              <a:t>predicting stress levels using r program. </a:t>
            </a:r>
          </a:p>
          <a:p>
            <a:pPr>
              <a:lnSpc>
                <a:spcPts val="3886"/>
              </a:lnSpc>
            </a:pPr>
            <a:endParaRPr lang="en-US" sz="2699" spc="680" dirty="0">
              <a:solidFill>
                <a:srgbClr val="22423D"/>
              </a:solidFill>
              <a:latin typeface="Glacial Indifference Bold"/>
            </a:endParaRPr>
          </a:p>
          <a:p>
            <a:pPr marL="582722" lvl="1" indent="-291361">
              <a:lnSpc>
                <a:spcPts val="3886"/>
              </a:lnSpc>
              <a:buFont typeface="Arial"/>
              <a:buChar char="•"/>
            </a:pPr>
            <a:r>
              <a:rPr lang="en-US" sz="2699" spc="680" dirty="0">
                <a:solidFill>
                  <a:srgbClr val="22423D"/>
                </a:solidFill>
                <a:latin typeface="Glacial Indifference Bold"/>
              </a:rPr>
              <a:t>This dataset include comprises 400 rows and 13 columns. </a:t>
            </a:r>
          </a:p>
          <a:p>
            <a:pPr>
              <a:lnSpc>
                <a:spcPts val="3886"/>
              </a:lnSpc>
            </a:pPr>
            <a:endParaRPr lang="en-US" sz="2699" spc="680" dirty="0">
              <a:solidFill>
                <a:srgbClr val="22423D"/>
              </a:solidFill>
              <a:latin typeface="Glacial Indifference Bold"/>
            </a:endParaRPr>
          </a:p>
          <a:p>
            <a:pPr marL="582722" lvl="1" indent="-291361">
              <a:lnSpc>
                <a:spcPts val="3886"/>
              </a:lnSpc>
              <a:buFont typeface="Arial"/>
              <a:buChar char="•"/>
            </a:pPr>
            <a:r>
              <a:rPr lang="en-US" sz="2699" spc="680" dirty="0">
                <a:solidFill>
                  <a:srgbClr val="22423D"/>
                </a:solidFill>
                <a:latin typeface="Glacial Indifference Bold"/>
              </a:rPr>
              <a:t>It includes details such as gender, age, occupation, sleep duration, quality of sleep, physical activity level, stress levels, BMI category, blood pressure, heart rate, daily steps, and  sleep disorders.</a:t>
            </a:r>
          </a:p>
          <a:p>
            <a:pPr algn="ctr">
              <a:lnSpc>
                <a:spcPts val="3626"/>
              </a:lnSpc>
            </a:pPr>
            <a:endParaRPr lang="en-US" sz="2699" spc="680" dirty="0">
              <a:solidFill>
                <a:srgbClr val="22423D"/>
              </a:solidFill>
              <a:latin typeface="Glacial Indifference Bold"/>
            </a:endParaRPr>
          </a:p>
          <a:p>
            <a:pPr algn="ctr">
              <a:lnSpc>
                <a:spcPts val="3121"/>
              </a:lnSpc>
            </a:pPr>
            <a:endParaRPr lang="en-US" sz="2699" spc="680" dirty="0">
              <a:solidFill>
                <a:srgbClr val="22423D"/>
              </a:solidFill>
              <a:latin typeface="Glacial Indifference Bold"/>
            </a:endParaRPr>
          </a:p>
          <a:p>
            <a:pPr algn="ctr">
              <a:lnSpc>
                <a:spcPts val="3121"/>
              </a:lnSpc>
            </a:pPr>
            <a:r>
              <a:rPr lang="en-US" sz="2496" spc="414" dirty="0">
                <a:solidFill>
                  <a:srgbClr val="22423D"/>
                </a:solidFill>
                <a:latin typeface="Glacial Indifference Bold"/>
              </a:rPr>
              <a:t> </a:t>
            </a:r>
          </a:p>
          <a:p>
            <a:pPr algn="ctr">
              <a:lnSpc>
                <a:spcPts val="3121"/>
              </a:lnSpc>
            </a:pPr>
            <a:endParaRPr lang="en-US" sz="2496" spc="414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062302" y="-1212171"/>
            <a:ext cx="4794640" cy="5471062"/>
          </a:xfrm>
          <a:custGeom>
            <a:avLst/>
            <a:gdLst/>
            <a:ahLst/>
            <a:cxnLst/>
            <a:rect l="l" t="t" r="r" b="b"/>
            <a:pathLst>
              <a:path w="4794640" h="5471062">
                <a:moveTo>
                  <a:pt x="0" y="0"/>
                </a:moveTo>
                <a:lnTo>
                  <a:pt x="4794639" y="0"/>
                </a:lnTo>
                <a:lnTo>
                  <a:pt x="4794639" y="5471062"/>
                </a:lnTo>
                <a:lnTo>
                  <a:pt x="0" y="547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4891999" y="7159806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-206431" y="7329542"/>
            <a:ext cx="6393076" cy="2957458"/>
          </a:xfrm>
          <a:custGeom>
            <a:avLst/>
            <a:gdLst/>
            <a:ahLst/>
            <a:cxnLst/>
            <a:rect l="l" t="t" r="r" b="b"/>
            <a:pathLst>
              <a:path w="6393076" h="2957458">
                <a:moveTo>
                  <a:pt x="0" y="0"/>
                </a:moveTo>
                <a:lnTo>
                  <a:pt x="6393076" y="0"/>
                </a:lnTo>
                <a:lnTo>
                  <a:pt x="6393076" y="2957458"/>
                </a:lnTo>
                <a:lnTo>
                  <a:pt x="0" y="2957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009" b="-2700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706069" y="1222415"/>
            <a:ext cx="6728412" cy="725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1"/>
              </a:lnSpc>
            </a:pPr>
            <a:r>
              <a:rPr lang="en-US" sz="11109" dirty="0">
                <a:solidFill>
                  <a:srgbClr val="515151"/>
                </a:solidFill>
                <a:latin typeface="Alex Brush"/>
              </a:rPr>
              <a:t>Introduction</a:t>
            </a:r>
          </a:p>
          <a:p>
            <a:pPr>
              <a:lnSpc>
                <a:spcPts val="9667"/>
              </a:lnSpc>
            </a:pPr>
            <a:r>
              <a:rPr lang="en-US" sz="11509" dirty="0">
                <a:solidFill>
                  <a:srgbClr val="515151"/>
                </a:solidFill>
                <a:latin typeface="Alex Brush"/>
              </a:rPr>
              <a:t>     ON</a:t>
            </a:r>
          </a:p>
          <a:p>
            <a:pPr>
              <a:lnSpc>
                <a:spcPts val="9331"/>
              </a:lnSpc>
            </a:pPr>
            <a:r>
              <a:rPr lang="en-US" sz="11109" dirty="0">
                <a:solidFill>
                  <a:srgbClr val="515151"/>
                </a:solidFill>
                <a:latin typeface="Alex Brush"/>
              </a:rPr>
              <a:t> Dataset : sleep health and lifestyle       </a:t>
            </a:r>
          </a:p>
          <a:p>
            <a:pPr>
              <a:lnSpc>
                <a:spcPts val="9331"/>
              </a:lnSpc>
            </a:pPr>
            <a:endParaRPr lang="en-US" sz="11109" dirty="0">
              <a:solidFill>
                <a:srgbClr val="515151"/>
              </a:solidFill>
              <a:latin typeface="Alex Bru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2469" y="-1406956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80452" y="536941"/>
            <a:ext cx="7254716" cy="138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5"/>
              </a:lnSpc>
            </a:pPr>
            <a:r>
              <a:rPr lang="en-US" sz="11709" dirty="0">
                <a:solidFill>
                  <a:srgbClr val="22423D"/>
                </a:solidFill>
                <a:latin typeface="Alex Brush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05716" y="1901459"/>
            <a:ext cx="8827053" cy="685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4"/>
              </a:lnSpc>
            </a:pPr>
            <a:endParaRPr dirty="0"/>
          </a:p>
          <a:p>
            <a:pPr marL="586264" lvl="1" indent="-293132">
              <a:lnSpc>
                <a:spcPts val="3394"/>
              </a:lnSpc>
              <a:buFont typeface="Arial"/>
              <a:buChar char="•"/>
            </a:pPr>
            <a:r>
              <a:rPr lang="en-US" sz="2715" spc="450" dirty="0">
                <a:solidFill>
                  <a:srgbClr val="22423D"/>
                </a:solidFill>
                <a:latin typeface="Glacial Indifference Bold"/>
              </a:rPr>
              <a:t>Sleep health analysis: Explore factors related to sleep duration</a:t>
            </a:r>
          </a:p>
          <a:p>
            <a:pPr>
              <a:lnSpc>
                <a:spcPts val="3394"/>
              </a:lnSpc>
            </a:pPr>
            <a:endParaRPr lang="en-US" sz="2715" spc="450" dirty="0">
              <a:solidFill>
                <a:srgbClr val="22423D"/>
              </a:solidFill>
              <a:latin typeface="Glacial Indifference Bold"/>
            </a:endParaRPr>
          </a:p>
          <a:p>
            <a:pPr marL="586264" lvl="1" indent="-293132">
              <a:lnSpc>
                <a:spcPts val="3394"/>
              </a:lnSpc>
              <a:buFont typeface="Arial"/>
              <a:buChar char="•"/>
            </a:pPr>
            <a:r>
              <a:rPr lang="en-US" sz="2715" spc="450" dirty="0">
                <a:solidFill>
                  <a:srgbClr val="22423D"/>
                </a:solidFill>
                <a:latin typeface="Glacial Indifference Bold"/>
              </a:rPr>
              <a:t>Lifestyle factors analysis: Investigate physical activity levels, stress levels, and BMI categories.</a:t>
            </a:r>
          </a:p>
          <a:p>
            <a:pPr>
              <a:lnSpc>
                <a:spcPts val="3394"/>
              </a:lnSpc>
            </a:pPr>
            <a:endParaRPr lang="en-US" sz="2715" spc="450" dirty="0">
              <a:solidFill>
                <a:srgbClr val="22423D"/>
              </a:solidFill>
              <a:latin typeface="Glacial Indifference Bold"/>
            </a:endParaRPr>
          </a:p>
          <a:p>
            <a:pPr marL="586264" lvl="1" indent="-293132">
              <a:lnSpc>
                <a:spcPts val="3394"/>
              </a:lnSpc>
              <a:buFont typeface="Arial"/>
              <a:buChar char="•"/>
            </a:pPr>
            <a:r>
              <a:rPr lang="en-US" sz="2715" spc="450" dirty="0">
                <a:solidFill>
                  <a:srgbClr val="22423D"/>
                </a:solidFill>
                <a:latin typeface="Glacial Indifference Bold"/>
              </a:rPr>
              <a:t>Cardiovascular health analysis: Examine blood pressure and resting heart rate measurements.</a:t>
            </a:r>
          </a:p>
          <a:p>
            <a:pPr>
              <a:lnSpc>
                <a:spcPts val="3394"/>
              </a:lnSpc>
            </a:pPr>
            <a:endParaRPr lang="en-US" sz="2715" spc="450" dirty="0">
              <a:solidFill>
                <a:srgbClr val="22423D"/>
              </a:solidFill>
              <a:latin typeface="Glacial Indifference Bold"/>
            </a:endParaRPr>
          </a:p>
          <a:p>
            <a:pPr marL="586264" lvl="1" indent="-293132">
              <a:lnSpc>
                <a:spcPts val="3394"/>
              </a:lnSpc>
              <a:buFont typeface="Arial"/>
              <a:buChar char="•"/>
            </a:pPr>
            <a:r>
              <a:rPr lang="en-US" sz="2715" spc="450" dirty="0">
                <a:solidFill>
                  <a:srgbClr val="22423D"/>
                </a:solidFill>
                <a:latin typeface="Glacial Indifference Bold"/>
              </a:rPr>
              <a:t>Sleep disorder analysis: Determine the presence of sleep disorders such as insomnia and sleep apnea.</a:t>
            </a:r>
          </a:p>
          <a:p>
            <a:pPr>
              <a:lnSpc>
                <a:spcPts val="3394"/>
              </a:lnSpc>
            </a:pPr>
            <a:endParaRPr lang="en-US" sz="2715" spc="450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5" name="AutoShape 5"/>
          <p:cNvSpPr/>
          <p:nvPr/>
        </p:nvSpPr>
        <p:spPr>
          <a:xfrm flipH="1">
            <a:off x="5193113" y="5124450"/>
            <a:ext cx="1823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>
            <a:off x="8621337" y="3901672"/>
            <a:ext cx="815956" cy="480563"/>
            <a:chOff x="0" y="0"/>
            <a:chExt cx="869122" cy="51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9122" cy="511875"/>
            </a:xfrm>
            <a:custGeom>
              <a:avLst/>
              <a:gdLst/>
              <a:ahLst/>
              <a:cxnLst/>
              <a:rect l="l" t="t" r="r" b="b"/>
              <a:pathLst>
                <a:path w="869122" h="511875">
                  <a:moveTo>
                    <a:pt x="869122" y="255938"/>
                  </a:moveTo>
                  <a:lnTo>
                    <a:pt x="462722" y="0"/>
                  </a:lnTo>
                  <a:lnTo>
                    <a:pt x="462722" y="203200"/>
                  </a:lnTo>
                  <a:lnTo>
                    <a:pt x="0" y="203200"/>
                  </a:lnTo>
                  <a:lnTo>
                    <a:pt x="0" y="308675"/>
                  </a:lnTo>
                  <a:lnTo>
                    <a:pt x="462722" y="308675"/>
                  </a:lnTo>
                  <a:lnTo>
                    <a:pt x="462722" y="511875"/>
                  </a:lnTo>
                  <a:lnTo>
                    <a:pt x="869122" y="255938"/>
                  </a:lnTo>
                  <a:close/>
                </a:path>
              </a:pathLst>
            </a:custGeom>
            <a:solidFill>
              <a:srgbClr val="F0946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25951" y="2331778"/>
            <a:ext cx="819263" cy="521337"/>
            <a:chOff x="0" y="0"/>
            <a:chExt cx="804394" cy="5118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4394" cy="511875"/>
            </a:xfrm>
            <a:custGeom>
              <a:avLst/>
              <a:gdLst/>
              <a:ahLst/>
              <a:cxnLst/>
              <a:rect l="l" t="t" r="r" b="b"/>
              <a:pathLst>
                <a:path w="804394" h="511875">
                  <a:moveTo>
                    <a:pt x="804394" y="255938"/>
                  </a:moveTo>
                  <a:lnTo>
                    <a:pt x="397994" y="0"/>
                  </a:lnTo>
                  <a:lnTo>
                    <a:pt x="397994" y="203200"/>
                  </a:lnTo>
                  <a:lnTo>
                    <a:pt x="0" y="203200"/>
                  </a:lnTo>
                  <a:lnTo>
                    <a:pt x="0" y="308675"/>
                  </a:lnTo>
                  <a:lnTo>
                    <a:pt x="397994" y="308675"/>
                  </a:lnTo>
                  <a:lnTo>
                    <a:pt x="397994" y="511875"/>
                  </a:lnTo>
                  <a:lnTo>
                    <a:pt x="804394" y="255938"/>
                  </a:lnTo>
                  <a:close/>
                </a:path>
              </a:pathLst>
            </a:custGeom>
            <a:solidFill>
              <a:srgbClr val="F0946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07902" y="5912350"/>
            <a:ext cx="836098" cy="492426"/>
            <a:chOff x="0" y="0"/>
            <a:chExt cx="869122" cy="5118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9122" cy="511875"/>
            </a:xfrm>
            <a:custGeom>
              <a:avLst/>
              <a:gdLst/>
              <a:ahLst/>
              <a:cxnLst/>
              <a:rect l="l" t="t" r="r" b="b"/>
              <a:pathLst>
                <a:path w="869122" h="511875">
                  <a:moveTo>
                    <a:pt x="869122" y="255938"/>
                  </a:moveTo>
                  <a:lnTo>
                    <a:pt x="462722" y="0"/>
                  </a:lnTo>
                  <a:lnTo>
                    <a:pt x="462722" y="203200"/>
                  </a:lnTo>
                  <a:lnTo>
                    <a:pt x="0" y="203200"/>
                  </a:lnTo>
                  <a:lnTo>
                    <a:pt x="0" y="308675"/>
                  </a:lnTo>
                  <a:lnTo>
                    <a:pt x="462722" y="308675"/>
                  </a:lnTo>
                  <a:lnTo>
                    <a:pt x="462722" y="511875"/>
                  </a:lnTo>
                  <a:lnTo>
                    <a:pt x="869122" y="255938"/>
                  </a:lnTo>
                  <a:close/>
                </a:path>
              </a:pathLst>
            </a:custGeom>
            <a:solidFill>
              <a:srgbClr val="F0946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37343" y="7461854"/>
            <a:ext cx="706657" cy="470823"/>
            <a:chOff x="0" y="0"/>
            <a:chExt cx="768274" cy="5118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8274" cy="511875"/>
            </a:xfrm>
            <a:custGeom>
              <a:avLst/>
              <a:gdLst/>
              <a:ahLst/>
              <a:cxnLst/>
              <a:rect l="l" t="t" r="r" b="b"/>
              <a:pathLst>
                <a:path w="768274" h="511875">
                  <a:moveTo>
                    <a:pt x="768274" y="255938"/>
                  </a:moveTo>
                  <a:lnTo>
                    <a:pt x="361874" y="0"/>
                  </a:lnTo>
                  <a:lnTo>
                    <a:pt x="361874" y="203200"/>
                  </a:lnTo>
                  <a:lnTo>
                    <a:pt x="0" y="203200"/>
                  </a:lnTo>
                  <a:lnTo>
                    <a:pt x="0" y="308675"/>
                  </a:lnTo>
                  <a:lnTo>
                    <a:pt x="361874" y="308675"/>
                  </a:lnTo>
                  <a:lnTo>
                    <a:pt x="361874" y="511875"/>
                  </a:lnTo>
                  <a:lnTo>
                    <a:pt x="768274" y="255938"/>
                  </a:lnTo>
                  <a:close/>
                </a:path>
              </a:pathLst>
            </a:custGeom>
            <a:solidFill>
              <a:srgbClr val="F0946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18282" y="2208120"/>
            <a:ext cx="5814063" cy="30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900" spc="435" dirty="0">
                <a:solidFill>
                  <a:srgbClr val="000000"/>
                </a:solidFill>
                <a:latin typeface="Montserrat Classic"/>
              </a:rPr>
              <a:t>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7293" y="2277267"/>
            <a:ext cx="8564667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724" spc="54" dirty="0">
                <a:solidFill>
                  <a:srgbClr val="000000"/>
                </a:solidFill>
                <a:latin typeface="Glacial Indifference Bold"/>
              </a:rPr>
              <a:t>For adults minimum 8 hours of sleep is required.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273" y="5749429"/>
            <a:ext cx="8850707" cy="128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5"/>
              </a:lnSpc>
            </a:pPr>
            <a:r>
              <a:rPr lang="en-US" sz="2599" spc="51" dirty="0">
                <a:solidFill>
                  <a:srgbClr val="000000"/>
                </a:solidFill>
                <a:latin typeface="Glacial Indifference Bold"/>
              </a:rPr>
              <a:t>A normal blood pressure reading for an adult is blood pressure that’s below 120/80 mm Hg and above 90/60 mm Hg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9315" y="7231573"/>
            <a:ext cx="8955614" cy="314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834" lvl="1" indent="-296917">
              <a:lnSpc>
                <a:spcPts val="3603"/>
              </a:lnSpc>
              <a:buFont typeface="Arial"/>
              <a:buChar char="•"/>
            </a:pPr>
            <a:r>
              <a:rPr lang="en-US" sz="2750" spc="55" dirty="0">
                <a:solidFill>
                  <a:srgbClr val="000000"/>
                </a:solidFill>
                <a:latin typeface="Glacial Indifference Bold"/>
              </a:rPr>
              <a:t>A None: No specific sleep disorder.</a:t>
            </a:r>
          </a:p>
          <a:p>
            <a:pPr marL="572245" lvl="1" indent="-286122">
              <a:lnSpc>
                <a:spcPts val="3472"/>
              </a:lnSpc>
              <a:buFont typeface="Arial"/>
              <a:buChar char="•"/>
            </a:pPr>
            <a:r>
              <a:rPr lang="en-US" sz="2650" spc="53" dirty="0">
                <a:solidFill>
                  <a:srgbClr val="000000"/>
                </a:solidFill>
                <a:latin typeface="Glacial Indifference Bold"/>
              </a:rPr>
              <a:t>Insomnia: The individual experiences difficulty falling asleep or staying asleep</a:t>
            </a:r>
          </a:p>
          <a:p>
            <a:pPr marL="593834" lvl="1" indent="-296917">
              <a:lnSpc>
                <a:spcPts val="3603"/>
              </a:lnSpc>
              <a:buFont typeface="Arial"/>
              <a:buChar char="•"/>
            </a:pPr>
            <a:r>
              <a:rPr lang="en-US" sz="2750" spc="55" dirty="0">
                <a:solidFill>
                  <a:srgbClr val="000000"/>
                </a:solidFill>
                <a:latin typeface="Glacial Indifference Bold"/>
              </a:rPr>
              <a:t>Sleep Apnea: The individual suffers from pauses in breathing during sleep, resulting in disrupted sleep patterns and potential health risks.</a:t>
            </a:r>
          </a:p>
          <a:p>
            <a:pPr>
              <a:lnSpc>
                <a:spcPts val="3472"/>
              </a:lnSpc>
            </a:pPr>
            <a:endParaRPr lang="en-US" sz="2750" spc="55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46346" y="2938840"/>
            <a:ext cx="9215587" cy="284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2"/>
              </a:lnSpc>
            </a:pPr>
            <a:endParaRPr dirty="0"/>
          </a:p>
          <a:p>
            <a:pPr marL="571615" lvl="1" indent="-285807">
              <a:lnSpc>
                <a:spcPts val="3468"/>
              </a:lnSpc>
              <a:buFont typeface="Arial"/>
              <a:buChar char="•"/>
            </a:pPr>
            <a:r>
              <a:rPr lang="en-US" sz="2647" spc="52" dirty="0">
                <a:solidFill>
                  <a:srgbClr val="000000"/>
                </a:solidFill>
                <a:latin typeface="Glacial Indifference Bold"/>
              </a:rPr>
              <a:t>Stress Level (scale: 1-10): A subjective rating of the stress level experienced by the person, ranging from 1 to 10.</a:t>
            </a:r>
          </a:p>
          <a:p>
            <a:pPr marL="571613" lvl="1" indent="-285807">
              <a:lnSpc>
                <a:spcPts val="3468"/>
              </a:lnSpc>
              <a:buFont typeface="Arial"/>
              <a:buChar char="•"/>
            </a:pPr>
            <a:r>
              <a:rPr lang="en-US" sz="2647" spc="52" dirty="0">
                <a:solidFill>
                  <a:srgbClr val="000000"/>
                </a:solidFill>
                <a:latin typeface="Glacial Indifference Bold"/>
              </a:rPr>
              <a:t>BMI Category: The BMI category of the person (e.g., Underweight, Normal, Overweight).</a:t>
            </a:r>
          </a:p>
          <a:p>
            <a:pPr>
              <a:lnSpc>
                <a:spcPts val="2612"/>
              </a:lnSpc>
            </a:pPr>
            <a:endParaRPr lang="en-US" sz="2647" spc="52" dirty="0">
              <a:solidFill>
                <a:srgbClr val="000000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8813" y="720090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378051" y="-27462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5953861" y="381000"/>
            <a:ext cx="5981112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 dirty="0">
                <a:solidFill>
                  <a:srgbClr val="22423D"/>
                </a:solidFill>
                <a:latin typeface="Alex Brush"/>
              </a:rPr>
              <a:t>Coding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228494"/>
            <a:ext cx="12662956" cy="878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INSTALLING THE LIBRARY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install.packages("ggplot2")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install.packages("dplyr")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install.packages("ISLR")</a:t>
            </a:r>
          </a:p>
          <a:p>
            <a:pPr algn="just">
              <a:lnSpc>
                <a:spcPts val="5282"/>
              </a:lnSpc>
            </a:pPr>
            <a:r>
              <a:rPr lang="en-US" sz="3642" dirty="0" err="1">
                <a:solidFill>
                  <a:srgbClr val="000000"/>
                </a:solidFill>
                <a:latin typeface="Glacial Indifference Bold"/>
              </a:rPr>
              <a:t>install.packages</a:t>
            </a: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("</a:t>
            </a:r>
            <a:r>
              <a:rPr lang="en-US" sz="3642">
                <a:solidFill>
                  <a:srgbClr val="000000"/>
                </a:solidFill>
                <a:latin typeface="Glacial Indifference Bold"/>
              </a:rPr>
              <a:t>forcats")</a:t>
            </a:r>
            <a:endParaRPr lang="en-US" sz="3642" dirty="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install.packages("hrbrthemes")</a:t>
            </a:r>
          </a:p>
          <a:p>
            <a:pPr algn="just">
              <a:lnSpc>
                <a:spcPts val="5282"/>
              </a:lnSpc>
            </a:pPr>
            <a:endParaRPr lang="en-US" sz="3642" dirty="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IMPORTING THE LIBRARY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Library(ggplot2)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Library("dpylr")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Library("ISLR")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library(forcats)</a:t>
            </a:r>
          </a:p>
          <a:p>
            <a:pPr algn="just">
              <a:lnSpc>
                <a:spcPts val="5282"/>
              </a:lnSpc>
            </a:pPr>
            <a:r>
              <a:rPr lang="en-US" sz="3642" dirty="0">
                <a:solidFill>
                  <a:srgbClr val="000000"/>
                </a:solidFill>
                <a:latin typeface="Glacial Indifference Bold"/>
              </a:rPr>
              <a:t>library(hrbrthemes)</a:t>
            </a:r>
          </a:p>
        </p:txBody>
      </p:sp>
      <p:sp>
        <p:nvSpPr>
          <p:cNvPr id="7" name="Freeform 7"/>
          <p:cNvSpPr/>
          <p:nvPr/>
        </p:nvSpPr>
        <p:spPr>
          <a:xfrm>
            <a:off x="4413755" y="6621604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1"/>
                </a:lnTo>
                <a:lnTo>
                  <a:pt x="0" y="45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4413755" y="7327862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1"/>
                </a:lnTo>
                <a:lnTo>
                  <a:pt x="0" y="45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4413755" y="7950020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1"/>
                </a:lnTo>
                <a:lnTo>
                  <a:pt x="0" y="45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6714418" y="6496685"/>
            <a:ext cx="6198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used for Visualization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4418" y="7134225"/>
            <a:ext cx="61988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Grammer data manipulation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11202" y="7864920"/>
            <a:ext cx="5854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For dataset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13755" y="9384340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1"/>
                </a:lnTo>
                <a:lnTo>
                  <a:pt x="0" y="455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4413755" y="8781436"/>
            <a:ext cx="2197446" cy="455471"/>
          </a:xfrm>
          <a:custGeom>
            <a:avLst/>
            <a:gdLst/>
            <a:ahLst/>
            <a:cxnLst/>
            <a:rect l="l" t="t" r="r" b="b"/>
            <a:pathLst>
              <a:path w="2197446" h="455471">
                <a:moveTo>
                  <a:pt x="0" y="0"/>
                </a:moveTo>
                <a:lnTo>
                  <a:pt x="2197447" y="0"/>
                </a:lnTo>
                <a:lnTo>
                  <a:pt x="2197447" y="455470"/>
                </a:lnTo>
                <a:lnTo>
                  <a:pt x="0" y="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5"/>
          <p:cNvSpPr txBox="1"/>
          <p:nvPr/>
        </p:nvSpPr>
        <p:spPr>
          <a:xfrm>
            <a:off x="6518297" y="8626285"/>
            <a:ext cx="117697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  solve common problems with factors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14418" y="9259421"/>
            <a:ext cx="1054488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Additional Themes,Components for ggplot2 </a:t>
            </a: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4567" y="-1065903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0" y="7824469"/>
            <a:ext cx="10072631" cy="220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HEAD </a:t>
            </a: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head(data)</a:t>
            </a: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048000" y="8927781"/>
            <a:ext cx="2300662" cy="476864"/>
          </a:xfrm>
          <a:custGeom>
            <a:avLst/>
            <a:gdLst/>
            <a:ahLst/>
            <a:cxnLst/>
            <a:rect l="l" t="t" r="r" b="b"/>
            <a:pathLst>
              <a:path w="2300662" h="476864">
                <a:moveTo>
                  <a:pt x="0" y="0"/>
                </a:moveTo>
                <a:lnTo>
                  <a:pt x="2300662" y="0"/>
                </a:lnTo>
                <a:lnTo>
                  <a:pt x="2300662" y="476864"/>
                </a:lnTo>
                <a:lnTo>
                  <a:pt x="0" y="4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5709023" y="9166213"/>
            <a:ext cx="2790583" cy="4114800"/>
          </a:xfrm>
          <a:custGeom>
            <a:avLst/>
            <a:gdLst/>
            <a:ahLst/>
            <a:cxnLst/>
            <a:rect l="l" t="t" r="r" b="b"/>
            <a:pathLst>
              <a:path w="2790583" h="4114800">
                <a:moveTo>
                  <a:pt x="0" y="0"/>
                </a:moveTo>
                <a:lnTo>
                  <a:pt x="2790583" y="0"/>
                </a:lnTo>
                <a:lnTo>
                  <a:pt x="27905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5327397" y="8793363"/>
            <a:ext cx="117769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Here first  six elements of data is displayed  for the  user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632" y="91593"/>
            <a:ext cx="17592275" cy="317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8"/>
              </a:lnSpc>
            </a:pPr>
            <a:r>
              <a:rPr lang="en-US" sz="3474" dirty="0">
                <a:solidFill>
                  <a:srgbClr val="000000"/>
                </a:solidFill>
                <a:latin typeface="Glacial Indifference Bold"/>
              </a:rPr>
              <a:t>IMPORT THE DATASET</a:t>
            </a:r>
          </a:p>
          <a:p>
            <a:pPr>
              <a:lnSpc>
                <a:spcPts val="5038"/>
              </a:lnSpc>
            </a:pPr>
            <a:r>
              <a:rPr lang="en-US" sz="3474" dirty="0">
                <a:solidFill>
                  <a:srgbClr val="000000"/>
                </a:solidFill>
                <a:latin typeface="Glacial Indifference Bold"/>
              </a:rPr>
              <a:t>data&lt;-read.csv("C:/Users/Nishitha/Downloads/Sleep_health_and_lifestyle_dataset.csv")</a:t>
            </a:r>
          </a:p>
          <a:p>
            <a:pPr>
              <a:lnSpc>
                <a:spcPts val="5038"/>
              </a:lnSpc>
            </a:pPr>
            <a:r>
              <a:rPr lang="en-US" sz="3474" dirty="0">
                <a:solidFill>
                  <a:srgbClr val="000000"/>
                </a:solidFill>
                <a:latin typeface="Glacial Indifference Bold"/>
              </a:rPr>
              <a:t>print(data)</a:t>
            </a:r>
          </a:p>
          <a:p>
            <a:pPr>
              <a:lnSpc>
                <a:spcPts val="5038"/>
              </a:lnSpc>
            </a:pPr>
            <a:endParaRPr lang="en-US" sz="3474" dirty="0">
              <a:solidFill>
                <a:srgbClr val="000000"/>
              </a:solidFill>
              <a:latin typeface="Glacial Indifference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6D1E5-4F01-C40B-375A-8BDC11C12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86381"/>
            <a:ext cx="14706600" cy="5838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-1218732">
            <a:off x="-2099389" y="6618885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24809" y="3715586"/>
            <a:ext cx="5427923" cy="165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STR</a:t>
            </a:r>
          </a:p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Str(data)</a:t>
            </a: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514600" y="4328880"/>
            <a:ext cx="2062908" cy="427585"/>
          </a:xfrm>
          <a:custGeom>
            <a:avLst/>
            <a:gdLst/>
            <a:ahLst/>
            <a:cxnLst/>
            <a:rect l="l" t="t" r="r" b="b"/>
            <a:pathLst>
              <a:path w="2062908" h="427585">
                <a:moveTo>
                  <a:pt x="0" y="0"/>
                </a:moveTo>
                <a:lnTo>
                  <a:pt x="2062908" y="0"/>
                </a:lnTo>
                <a:lnTo>
                  <a:pt x="2062908" y="427585"/>
                </a:lnTo>
                <a:lnTo>
                  <a:pt x="0" y="42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3711734" y="4211048"/>
            <a:ext cx="13012550" cy="174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</a:pPr>
            <a:r>
              <a:rPr lang="en-US" sz="3339" dirty="0">
                <a:solidFill>
                  <a:srgbClr val="000000"/>
                </a:solidFill>
                <a:latin typeface="Canva Sans Bold"/>
              </a:rPr>
              <a:t>str is nothing but display the internal structure of data</a:t>
            </a:r>
          </a:p>
          <a:p>
            <a:pPr algn="ctr">
              <a:lnSpc>
                <a:spcPts val="4674"/>
              </a:lnSpc>
            </a:pPr>
            <a:r>
              <a:rPr lang="en-US" sz="3339" dirty="0">
                <a:solidFill>
                  <a:srgbClr val="000000"/>
                </a:solidFill>
                <a:latin typeface="Canva Sans Bold"/>
              </a:rPr>
              <a:t>In sleep dataset : 374 obs. of  13 variables</a:t>
            </a:r>
          </a:p>
          <a:p>
            <a:pPr marL="0" lvl="0" indent="0" algn="ctr">
              <a:lnSpc>
                <a:spcPts val="4674"/>
              </a:lnSpc>
              <a:spcBef>
                <a:spcPct val="0"/>
              </a:spcBef>
            </a:pPr>
            <a:endParaRPr lang="en-US" sz="3339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896AE-33ED-1861-678E-8317A8935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020800" cy="3483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A6B91-89CC-6E3B-ED30-E783D4277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654" y="5350236"/>
            <a:ext cx="15131725" cy="48450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13919012" cy="329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2"/>
              </a:lnSpc>
            </a:pPr>
            <a:r>
              <a:rPr lang="en-US" sz="3473" spc="576" dirty="0">
                <a:solidFill>
                  <a:srgbClr val="22423D"/>
                </a:solidFill>
                <a:latin typeface="Glacial Indifference Bold"/>
              </a:rPr>
              <a:t>DISPLAYING THE ROW AND COLUMNS</a:t>
            </a:r>
          </a:p>
          <a:p>
            <a:pPr>
              <a:lnSpc>
                <a:spcPts val="4342"/>
              </a:lnSpc>
            </a:pPr>
            <a:endParaRPr lang="en-US" sz="3473" spc="576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342"/>
              </a:lnSpc>
            </a:pPr>
            <a:r>
              <a:rPr lang="en-US" sz="3473" spc="576" dirty="0">
                <a:solidFill>
                  <a:srgbClr val="22423D"/>
                </a:solidFill>
                <a:latin typeface="Glacial Indifference Bold"/>
              </a:rPr>
              <a:t>dim(data)</a:t>
            </a:r>
          </a:p>
          <a:p>
            <a:pPr>
              <a:lnSpc>
                <a:spcPts val="4342"/>
              </a:lnSpc>
            </a:pPr>
            <a:r>
              <a:rPr lang="en-US" sz="3473" spc="576" dirty="0">
                <a:solidFill>
                  <a:srgbClr val="22423D"/>
                </a:solidFill>
                <a:latin typeface="Glacial Indifference Bold"/>
              </a:rPr>
              <a:t>[1] 374  13</a:t>
            </a:r>
          </a:p>
          <a:p>
            <a:pPr>
              <a:lnSpc>
                <a:spcPts val="4342"/>
              </a:lnSpc>
            </a:pPr>
            <a:endParaRPr lang="en-US" sz="3473" spc="576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342"/>
              </a:lnSpc>
            </a:pPr>
            <a:endParaRPr lang="en-US" sz="3473" spc="576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047007" y="78739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-10419447">
            <a:off x="15259803" y="-1113527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3" y="0"/>
                </a:lnTo>
                <a:lnTo>
                  <a:pt x="47346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2667000" y="1655110"/>
            <a:ext cx="2300662" cy="476864"/>
          </a:xfrm>
          <a:custGeom>
            <a:avLst/>
            <a:gdLst/>
            <a:ahLst/>
            <a:cxnLst/>
            <a:rect l="l" t="t" r="r" b="b"/>
            <a:pathLst>
              <a:path w="2300662" h="476864">
                <a:moveTo>
                  <a:pt x="0" y="0"/>
                </a:moveTo>
                <a:lnTo>
                  <a:pt x="2300662" y="0"/>
                </a:lnTo>
                <a:lnTo>
                  <a:pt x="2300662" y="476865"/>
                </a:lnTo>
                <a:lnTo>
                  <a:pt x="0" y="476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0" y="3743053"/>
            <a:ext cx="15646281" cy="279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FINDING NULL VALUES </a:t>
            </a: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374"/>
              </a:lnSpc>
            </a:pPr>
            <a:r>
              <a:rPr lang="en-US" sz="3499" spc="580" dirty="0">
                <a:solidFill>
                  <a:srgbClr val="22423D"/>
                </a:solidFill>
                <a:latin typeface="Glacial Indifference Bold"/>
              </a:rPr>
              <a:t>sapply(data,function(x) sum(is.na(x)))</a:t>
            </a: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  <a:p>
            <a:pPr>
              <a:lnSpc>
                <a:spcPts val="4374"/>
              </a:lnSpc>
            </a:pPr>
            <a:endParaRPr lang="en-US" sz="3499" spc="580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258976" y="3831584"/>
            <a:ext cx="1858143" cy="385142"/>
          </a:xfrm>
          <a:custGeom>
            <a:avLst/>
            <a:gdLst/>
            <a:ahLst/>
            <a:cxnLst/>
            <a:rect l="l" t="t" r="r" b="b"/>
            <a:pathLst>
              <a:path w="1858143" h="385142">
                <a:moveTo>
                  <a:pt x="0" y="0"/>
                </a:moveTo>
                <a:lnTo>
                  <a:pt x="1858143" y="0"/>
                </a:lnTo>
                <a:lnTo>
                  <a:pt x="1858143" y="385142"/>
                </a:lnTo>
                <a:lnTo>
                  <a:pt x="0" y="38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4967662" y="1551584"/>
            <a:ext cx="83289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There are 374 rows and 13 column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3140" y="3626493"/>
            <a:ext cx="10083860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No null or missing values are found in this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4FB786-4320-8A47-54AD-6D6B7AEB1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40166"/>
            <a:ext cx="13563600" cy="3538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1600" y="7661810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716446" y="-146923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4107374" y="1100708"/>
            <a:ext cx="1766016" cy="366047"/>
          </a:xfrm>
          <a:custGeom>
            <a:avLst/>
            <a:gdLst/>
            <a:ahLst/>
            <a:cxnLst/>
            <a:rect l="l" t="t" r="r" b="b"/>
            <a:pathLst>
              <a:path w="1766016" h="366047">
                <a:moveTo>
                  <a:pt x="0" y="0"/>
                </a:moveTo>
                <a:lnTo>
                  <a:pt x="1766016" y="0"/>
                </a:lnTo>
                <a:lnTo>
                  <a:pt x="1766016" y="366047"/>
                </a:lnTo>
                <a:lnTo>
                  <a:pt x="0" y="3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0" y="0"/>
            <a:ext cx="8696422" cy="26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3399" spc="564" dirty="0">
                <a:solidFill>
                  <a:srgbClr val="22423D"/>
                </a:solidFill>
                <a:latin typeface="Glacial Indifference Bold"/>
              </a:rPr>
              <a:t>SUMMARY OF DATASET</a:t>
            </a:r>
          </a:p>
          <a:p>
            <a:pPr algn="just">
              <a:lnSpc>
                <a:spcPts val="42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  <a:p>
            <a:pPr algn="just">
              <a:lnSpc>
                <a:spcPts val="4249"/>
              </a:lnSpc>
            </a:pPr>
            <a:r>
              <a:rPr lang="en-US" sz="3399" spc="564" dirty="0">
                <a:solidFill>
                  <a:srgbClr val="22423D"/>
                </a:solidFill>
                <a:latin typeface="Glacial Indifference Bold"/>
              </a:rPr>
              <a:t> summary(data)</a:t>
            </a:r>
          </a:p>
          <a:p>
            <a:pPr algn="just">
              <a:lnSpc>
                <a:spcPts val="42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  <a:p>
            <a:pPr algn="just">
              <a:lnSpc>
                <a:spcPts val="3749"/>
              </a:lnSpc>
            </a:pPr>
            <a:endParaRPr lang="en-US" sz="3399" spc="564" dirty="0">
              <a:solidFill>
                <a:srgbClr val="22423D"/>
              </a:solidFill>
              <a:latin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3390" y="876522"/>
            <a:ext cx="1210582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Summary of sleep dataset gives us a mean ,median ,mode</a:t>
            </a:r>
          </a:p>
          <a:p>
            <a:pPr marL="0" lvl="0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  1 and 3 quartile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1329D-F79A-ADD9-9311-7931268F4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05" y="2143125"/>
            <a:ext cx="15887795" cy="5535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830</Words>
  <Application>Microsoft Office PowerPoint</Application>
  <PresentationFormat>Custom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Montserrat Classic</vt:lpstr>
      <vt:lpstr>Calibri</vt:lpstr>
      <vt:lpstr>Georgia Pro</vt:lpstr>
      <vt:lpstr>Glacial Indifference Bold</vt:lpstr>
      <vt:lpstr>Canva Sans Bold</vt:lpstr>
      <vt:lpstr>Moontime</vt:lpstr>
      <vt:lpstr>Glacial Indifference</vt:lpstr>
      <vt:lpstr>Arial</vt:lpstr>
      <vt:lpstr>Canva Sans</vt:lpstr>
      <vt:lpstr>Alex Brush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-Project work</dc:title>
  <cp:lastModifiedBy>Nishitha</cp:lastModifiedBy>
  <cp:revision>3</cp:revision>
  <dcterms:created xsi:type="dcterms:W3CDTF">2006-08-16T00:00:00Z</dcterms:created>
  <dcterms:modified xsi:type="dcterms:W3CDTF">2023-08-22T08:39:02Z</dcterms:modified>
  <dc:identifier>DAFry-xxUPk</dc:identifier>
</cp:coreProperties>
</file>